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"/>
  </p:notesMasterIdLst>
  <p:sldIdLst>
    <p:sldId id="296" r:id="rId2"/>
  </p:sldIdLst>
  <p:sldSz cx="438912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45" userDrawn="1">
          <p15:clr>
            <a:srgbClr val="A4A3A4"/>
          </p15:clr>
        </p15:guide>
        <p15:guide id="3" pos="5355" userDrawn="1">
          <p15:clr>
            <a:srgbClr val="A4A3A4"/>
          </p15:clr>
        </p15:guide>
        <p15:guide id="4" pos="235" userDrawn="1">
          <p15:clr>
            <a:srgbClr val="A4A3A4"/>
          </p15:clr>
        </p15:guide>
        <p15:guide id="5" pos="661" userDrawn="1">
          <p15:clr>
            <a:srgbClr val="A4A3A4"/>
          </p15:clr>
        </p15:guide>
        <p15:guide id="6" orient="horz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B8"/>
    <a:srgbClr val="052C5C"/>
    <a:srgbClr val="FFFFFF"/>
    <a:srgbClr val="263238"/>
    <a:srgbClr val="EEEBE9"/>
    <a:srgbClr val="EA4C89"/>
    <a:srgbClr val="FFF59D"/>
    <a:srgbClr val="EFF8F3"/>
    <a:srgbClr val="874A4C"/>
    <a:srgbClr val="FFA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90612" autoAdjust="0"/>
  </p:normalViewPr>
  <p:slideViewPr>
    <p:cSldViewPr snapToGrid="0" showGuides="1">
      <p:cViewPr varScale="1">
        <p:scale>
          <a:sx n="28" d="100"/>
          <a:sy n="28" d="100"/>
        </p:scale>
        <p:origin x="1992" y="264"/>
      </p:cViewPr>
      <p:guideLst>
        <p:guide pos="13845"/>
        <p:guide pos="5355"/>
        <p:guide pos="235"/>
        <p:guide pos="661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1pPr>
    <a:lvl2pPr marL="396210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2pPr>
    <a:lvl3pPr marL="792419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3pPr>
    <a:lvl4pPr marL="1188629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4pPr>
    <a:lvl5pPr marL="1584838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5pPr>
    <a:lvl6pPr marL="1981048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6pPr>
    <a:lvl7pPr marL="2377257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7pPr>
    <a:lvl8pPr marL="2773467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8pPr>
    <a:lvl9pPr marL="3169676" algn="l" defTabSz="792419" rtl="0" eaLnBrk="1" latinLnBrk="0" hangingPunct="1">
      <a:defRPr sz="10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4489452"/>
            <a:ext cx="32918400" cy="955040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4408152"/>
            <a:ext cx="32918400" cy="662304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9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9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460500"/>
            <a:ext cx="946404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460500"/>
            <a:ext cx="2784348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6838954"/>
            <a:ext cx="37856160" cy="1141094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8357854"/>
            <a:ext cx="37856160" cy="600074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7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7302500"/>
            <a:ext cx="1865376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7302500"/>
            <a:ext cx="1865376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460502"/>
            <a:ext cx="3785616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6724652"/>
            <a:ext cx="18568033" cy="329564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0020300"/>
            <a:ext cx="1856803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6724652"/>
            <a:ext cx="18659477" cy="329564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0020300"/>
            <a:ext cx="18659477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828800"/>
            <a:ext cx="14156053" cy="64008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949702"/>
            <a:ext cx="22219920" cy="194945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8229600"/>
            <a:ext cx="14156053" cy="1524635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828800"/>
            <a:ext cx="14156053" cy="64008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949702"/>
            <a:ext cx="22219920" cy="194945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8229600"/>
            <a:ext cx="14156053" cy="1524635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460502"/>
            <a:ext cx="3785616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7302500"/>
            <a:ext cx="3785616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5425402"/>
            <a:ext cx="987552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5425402"/>
            <a:ext cx="1481328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5425402"/>
            <a:ext cx="987552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6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4244280" y="4464"/>
            <a:ext cx="9646920" cy="27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2544" y="2587704"/>
            <a:ext cx="19283057" cy="10404133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1583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Utility-based accessibilities show how access to parks affects public health</a:t>
            </a:r>
            <a:r>
              <a:rPr lang="en-US" sz="11583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1" y="-1"/>
            <a:ext cx="11551723" cy="2766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30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/>
              <p:nvPr/>
            </p:nvSpPr>
            <p:spPr>
              <a:xfrm>
                <a:off x="594478" y="3569817"/>
                <a:ext cx="10603747" cy="18069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INTRO: 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Common ways of measuring access to parks treat access as binary.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Transportation modeling shows a better way, based in the utility of destinations.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30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30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solidFill>
                    <a:srgbClr val="8C1616"/>
                  </a:solidFill>
                  <a:latin typeface="Lato Black" panose="020F0A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solidFill>
                      <a:srgbClr val="8C1616"/>
                    </a:solidFill>
                    <a:latin typeface="Lato Black" panose="020F0A02020204030203" pitchFamily="34" charset="0"/>
                    <a:cs typeface="Arial" panose="020B0604020202020204" pitchFamily="34" charset="0"/>
                  </a:rPr>
                  <a:t>METHODS</a:t>
                </a: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Use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 CDC tract-level public health data </a:t>
                </a: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and ACS demographic data as controls.</a:t>
                </a: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Compute accessibility using a 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destination choice model</a:t>
                </a: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 including distance, size, and park attributes.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𝐴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=</m:t>
                      </m:r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3000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j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  <a:ea typeface="Source Sans Pro Regular"/>
                                  <a:cs typeface="Source Sans Pro Regular"/>
                                  <a:sym typeface="Source Sans Pro Regular"/>
                                </a:rPr>
                                <m:t>J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Source Sans Pro Regular"/>
                                      <a:cs typeface="Source Sans Pro Regular"/>
                                      <a:sym typeface="Source Sans Pro Regular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000">
                                      <a:latin typeface="Cambria Math" panose="02040503050406030204" pitchFamily="18" charset="0"/>
                                      <a:ea typeface="Source Sans Pro Regular"/>
                                      <a:cs typeface="Source Sans Pro Regular"/>
                                      <a:sym typeface="Source Sans Pro Regular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Source Sans Pro Regular"/>
                                          <a:cs typeface="Source Sans Pro Regular"/>
                                          <a:sym typeface="Source Sans Pro Regular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  <a:ea typeface="Source Sans Pro Regular"/>
                                              <a:cs typeface="Source Sans Pro Regular"/>
                                              <a:sym typeface="Source Sans Pro Regular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,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𝑈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𝛽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𝑠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𝑠𝑖𝑧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𝑒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𝛽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𝑑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𝑑𝑖𝑠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𝑡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Source Sans Pro Regular"/>
                              <a:cs typeface="Source Sans Pro Regular"/>
                              <a:sym typeface="Source Sans Pro Regular"/>
                            </a:rPr>
                            <m:t>𝑖𝑗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Source Sans Pro Regular"/>
                          <a:cs typeface="Source Sans Pro Regular"/>
                          <a:sym typeface="Source Sans Pro Regular"/>
                        </a:rPr>
                        <m:t>+…</m:t>
                      </m:r>
                    </m:oMath>
                  </m:oMathPara>
                </a14:m>
                <a:endParaRPr lang="en-US" sz="3000" dirty="0">
                  <a:latin typeface="Source Sans Pro Regular"/>
                  <a:ea typeface="Source Sans Pro Regular"/>
                  <a:cs typeface="Source Sans Pro Regular"/>
                  <a:sym typeface="Source Sans Pro Regular"/>
                </a:endParaRPr>
              </a:p>
              <a:p>
                <a:pPr marL="619100" indent="-619100">
                  <a:lnSpc>
                    <a:spcPct val="120000"/>
                  </a:lnSpc>
                  <a:buFont typeface="+mj-lt"/>
                  <a:buAutoNum type="arabicPeriod" startAt="3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Explicitly model </a:t>
                </a:r>
                <a:r>
                  <a:rPr lang="en-US" sz="30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spatial interactions</a:t>
                </a:r>
              </a:p>
              <a:p>
                <a:pPr>
                  <a:lnSpc>
                    <a:spcPct val="120000"/>
                  </a:lnSpc>
                </a:pPr>
                <a:endParaRPr lang="en-US" sz="3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0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RESULTS</a:t>
                </a:r>
              </a:p>
              <a:p>
                <a:pPr marL="476231" indent="-476231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Lato" panose="020F0502020204030203" pitchFamily="34" charset="0"/>
                    <a:cs typeface="Arial" panose="020B0604020202020204" pitchFamily="34" charset="0"/>
                  </a:rPr>
                  <a:t>Different utility-based accessibility measures show a clear relationship between access and physical activity, and suggest a relationship between accessibility and obesity. A 10-minute walk threshold is not conclusive.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8" y="3569817"/>
                <a:ext cx="10603747" cy="18069498"/>
              </a:xfrm>
              <a:prstGeom prst="rect">
                <a:avLst/>
              </a:prstGeom>
              <a:blipFill>
                <a:blip r:embed="rId3"/>
                <a:stretch>
                  <a:fillRect l="-1316" t="-70" r="-1555" b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594478" y="2688682"/>
            <a:ext cx="300358" cy="27933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920827" y="2484103"/>
            <a:ext cx="6450805" cy="703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67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Arial" panose="020B0604020202020204" pitchFamily="34" charset="0"/>
              </a:rPr>
              <a:t>PRESENTER:</a:t>
            </a:r>
            <a:r>
              <a:rPr lang="en-US" sz="3667" b="1" dirty="0">
                <a:latin typeface="Lato Black" panose="020F0A02020204030203" pitchFamily="34" charset="0"/>
                <a:cs typeface="Arial" panose="020B0604020202020204" pitchFamily="34" charset="0"/>
              </a:rPr>
              <a:t> </a:t>
            </a:r>
            <a:r>
              <a:rPr lang="en-US" sz="3667" b="1" dirty="0">
                <a:latin typeface="Lato" panose="020F0502020204030203" pitchFamily="34" charset="0"/>
                <a:cs typeface="Arial" panose="020B0604020202020204" pitchFamily="34" charset="0"/>
              </a:rPr>
              <a:t>Greg</a:t>
            </a:r>
            <a:r>
              <a:rPr lang="en-US" sz="3667" dirty="0">
                <a:latin typeface="Lato" panose="020F0502020204030203" pitchFamily="34" charset="0"/>
                <a:cs typeface="Arial" panose="020B0604020202020204" pitchFamily="34" charset="0"/>
              </a:rPr>
              <a:t> Macfarlane</a:t>
            </a:r>
            <a:endParaRPr lang="en-US" sz="3667" dirty="0">
              <a:latin typeface="Lucida Sans" panose="020B0602030504020204" pitchFamily="34" charset="7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373063" y="265996"/>
            <a:ext cx="108251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1" dirty="0">
                <a:latin typeface="Lato" panose="020F0502020204030203" pitchFamily="34" charset="0"/>
                <a:cs typeface="Lato" panose="020F0502020204030203" pitchFamily="34" charset="0"/>
              </a:rPr>
              <a:t>Modeling the impacts of park access on health outcomes: </a:t>
            </a:r>
          </a:p>
          <a:p>
            <a:r>
              <a:rPr lang="en-US" sz="4500" i="1" dirty="0">
                <a:latin typeface="Lato" panose="020F0502020204030203" pitchFamily="34" charset="0"/>
                <a:cs typeface="Lato" panose="020F0502020204030203" pitchFamily="34" charset="0"/>
              </a:rPr>
              <a:t>A utility-based accessibility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28552153" y="24936399"/>
            <a:ext cx="5227020" cy="1785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67" dirty="0">
                <a:solidFill>
                  <a:srgbClr val="0F54B8"/>
                </a:solidFill>
                <a:latin typeface="Lato" panose="020F0502020204030203" pitchFamily="34" charset="0"/>
                <a:cs typeface="Lato" panose="020F0502020204030203" pitchFamily="34" charset="0"/>
              </a:rPr>
              <a:t>Gregory Macfarlane, </a:t>
            </a:r>
          </a:p>
          <a:p>
            <a:r>
              <a:rPr lang="en-US" sz="3667" dirty="0">
                <a:solidFill>
                  <a:srgbClr val="0F54B8"/>
                </a:solidFill>
                <a:latin typeface="Lato" panose="020F0502020204030203" pitchFamily="34" charset="0"/>
                <a:cs typeface="Lato" panose="020F0502020204030203" pitchFamily="34" charset="0"/>
              </a:rPr>
              <a:t>Nico Boyd, John E. Taylor, Kari Watkins</a:t>
            </a:r>
            <a:endParaRPr lang="en-US" sz="3667" b="1" dirty="0">
              <a:solidFill>
                <a:srgbClr val="0F54B8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28114205" y="25116392"/>
            <a:ext cx="300358" cy="279330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478FF-D3B7-3B48-824B-E6C90C8F8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6450984"/>
            <a:ext cx="6985000" cy="65731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99C56-A9E6-AF43-9D86-9390BF233A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941" y="25112234"/>
            <a:ext cx="8244786" cy="17697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F6BE-59A1-7B4E-9C17-8A306200B230}"/>
                  </a:ext>
                </a:extLst>
              </p:cNvPr>
              <p:cNvSpPr txBox="1"/>
              <p:nvPr/>
            </p:nvSpPr>
            <p:spPr>
              <a:xfrm>
                <a:off x="35215941" y="8775077"/>
                <a:ext cx="8244787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Spatial Econometrics</a:t>
                </a:r>
              </a:p>
              <a:p>
                <a:r>
                  <a:rPr lang="en-US" dirty="0"/>
                  <a:t>Relationship between observations determined by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SLX: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SDEM: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SLX and SDEM have similar estimates, should use SDEM.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5F6BE-59A1-7B4E-9C17-8A306200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5941" y="8775077"/>
                <a:ext cx="8244787" cy="1532727"/>
              </a:xfrm>
              <a:prstGeom prst="rect">
                <a:avLst/>
              </a:prstGeom>
              <a:blipFill>
                <a:blip r:embed="rId6"/>
                <a:stretch>
                  <a:fillRect l="-61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2D3698-A695-BE49-9997-F449F3A4AFE3}"/>
                  </a:ext>
                </a:extLst>
              </p:cNvPr>
              <p:cNvSpPr txBox="1"/>
              <p:nvPr/>
            </p:nvSpPr>
            <p:spPr>
              <a:xfrm>
                <a:off x="35524948" y="164008"/>
                <a:ext cx="7771773" cy="412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Accessibility Coefficients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Lato" panose="020F0502020204030203" pitchFamily="34" charset="0"/>
                    <a:cs typeface="Arial" panose="020B0604020202020204" pitchFamily="34" charset="0"/>
                  </a:rPr>
                  <a:t>In another study using LBS data, we uncovered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=−1.768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Kinnell</a:t>
                </a:r>
                <a:r>
                  <a:rPr lang="en-US" dirty="0"/>
                  <a:t> et al. (2006) did a survey showing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−1.768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0.99 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𝑡𝑟𝑎𝑖𝑙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+0.43 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𝑐𝑜𝑢𝑟𝑡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+0.26 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𝑝𝑙𝑎𝑦𝑔𝑟𝑜𝑢𝑛𝑑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also add the number of tweets in September 2014  as a measure of park use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=−1.768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𝑑𝑖𝑠𝑡𝑎𝑛𝑐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+0.373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𝑎𝑐𝑟𝑒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+0.1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𝑡𝑤𝑒𝑒𝑡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Finally, the Trust for Public Land’s 10-minute network walk is a binary variable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2D3698-A695-BE49-9997-F449F3A4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4948" y="164008"/>
                <a:ext cx="7771773" cy="4122282"/>
              </a:xfrm>
              <a:prstGeom prst="rect">
                <a:avLst/>
              </a:prstGeom>
              <a:blipFill>
                <a:blip r:embed="rId7"/>
                <a:stretch>
                  <a:fillRect l="-489" b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C35D9C4-2DEE-D54E-ADB6-D89DBF3EB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836" y="4304927"/>
            <a:ext cx="4615262" cy="4343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FA501-B30A-4443-9D99-040F24A9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447" y="10444705"/>
            <a:ext cx="6885742" cy="74923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5425A4-9E8E-A34B-84E4-E47EF69230DF}"/>
              </a:ext>
            </a:extLst>
          </p:cNvPr>
          <p:cNvSpPr txBox="1"/>
          <p:nvPr/>
        </p:nvSpPr>
        <p:spPr>
          <a:xfrm>
            <a:off x="35051935" y="17950296"/>
            <a:ext cx="8244787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 Black" panose="020F0A02020204030203" pitchFamily="34" charset="0"/>
                <a:cs typeface="Arial" panose="020B0604020202020204" pitchFamily="34" charset="0"/>
              </a:rPr>
              <a:t>Effects of Access on Physical Activity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86D48C-C2E8-C744-98DC-2F61D339F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4949" y="18341109"/>
            <a:ext cx="6484149" cy="28543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9C6A23-F469-FC46-A1E2-138B47770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24949" y="21356453"/>
            <a:ext cx="6800463" cy="37292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67DF901-55D4-7145-9C79-6D293A25210C}"/>
              </a:ext>
            </a:extLst>
          </p:cNvPr>
          <p:cNvSpPr txBox="1"/>
          <p:nvPr/>
        </p:nvSpPr>
        <p:spPr>
          <a:xfrm>
            <a:off x="35051935" y="20965640"/>
            <a:ext cx="8244787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 Black" panose="020F0A02020204030203" pitchFamily="34" charset="0"/>
                <a:cs typeface="Arial" panose="020B0604020202020204" pitchFamily="34" charset="0"/>
              </a:rPr>
              <a:t>Effects of Access on Obesity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FA22962-B77D-674B-BCD0-3BB10E0CB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07942" y="22697663"/>
            <a:ext cx="4184285" cy="41842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4899C4-E089-FE4B-B96B-34FD450F5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42" y="21971896"/>
            <a:ext cx="11468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3194</TotalTime>
  <Words>443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Lato</vt:lpstr>
      <vt:lpstr>Lato Black</vt:lpstr>
      <vt:lpstr>Lucida Sans</vt:lpstr>
      <vt:lpstr>Source Sans Pro Regular</vt:lpstr>
      <vt:lpstr>Office Theme</vt:lpstr>
      <vt:lpstr>Utility-based accessibilities show how access to parks affects public health.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 </dc:title>
  <dc:creator>Morrison, Mike</dc:creator>
  <cp:lastModifiedBy>Gregory Macfarlane</cp:lastModifiedBy>
  <cp:revision>47</cp:revision>
  <dcterms:created xsi:type="dcterms:W3CDTF">2019-07-02T13:39:34Z</dcterms:created>
  <dcterms:modified xsi:type="dcterms:W3CDTF">2019-11-04T19:23:46Z</dcterms:modified>
</cp:coreProperties>
</file>